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561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061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47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58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077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2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91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05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95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90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18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E67FB-966C-D84A-85DD-E800692CB562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04FFD-92C4-464B-99A3-79C2BFAAF3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60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indfully.org/Plastic/Napalm-Recycled.jpg" TargetMode="External"/><Relationship Id="rId3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nl.wikipedia.org/wiki/Bestand:Flag_of_the_Soviet_Union.svg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nl.wikipedia.org/wiki/Bestand:Flag_of_the_United_States.sv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 smtClean="0"/>
              <a:t>DE KOUDE OORLOG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 smtClean="0"/>
              <a:t>HOOFDSTUK 5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840912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Truman en Marshall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Truman = president van de V.S. tussen              		   1945 en 1953</a:t>
            </a:r>
          </a:p>
          <a:p>
            <a:pPr eaLnBrk="1" hangingPunct="1"/>
            <a:r>
              <a:rPr lang="nl-NL" altLang="nl-NL"/>
              <a:t>Marshall = minister van buitenlandse 			    zaken van V.S. tussen 1947 en 		   1949</a:t>
            </a:r>
          </a:p>
        </p:txBody>
      </p:sp>
    </p:spTree>
    <p:extLst>
      <p:ext uri="{BB962C8B-B14F-4D97-AF65-F5344CB8AC3E}">
        <p14:creationId xmlns:p14="http://schemas.microsoft.com/office/powerpoint/2010/main" val="7955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altLang="nl-NL"/>
              <a:t>Trumanleer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Trumanleer = Trumandoctrine</a:t>
            </a:r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Doel = V.S. beloven ieder land, dat vecht 	      tegen het communisme te helpen tegen zowel tegenstanders uit  eigen land als een ander land.</a:t>
            </a:r>
          </a:p>
        </p:txBody>
      </p:sp>
      <p:pic>
        <p:nvPicPr>
          <p:cNvPr id="16388" name="Picture 4" descr="truman-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6" y="333375"/>
            <a:ext cx="27146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31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Marshall-plan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Marshall-plan = Marshall-hulp</a:t>
            </a:r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Doel = het verwoeste Europa opbouwen 	      dmv Amerikaanse hulp, 1948-1952</a:t>
            </a:r>
          </a:p>
        </p:txBody>
      </p:sp>
      <p:pic>
        <p:nvPicPr>
          <p:cNvPr id="17412" name="Picture 5" descr="250px-George_Catlett_Marshall,_general_of_the_US_ar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3860800"/>
            <a:ext cx="238125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29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Andere doelen Marshall-plan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Aan een welvarend Europa kunnen de  V.S. veel meer producten verkopen, dus meer geld verdienen.</a:t>
            </a:r>
          </a:p>
          <a:p>
            <a:pPr eaLnBrk="1" hangingPunct="1"/>
            <a:r>
              <a:rPr lang="nl-NL" altLang="nl-NL"/>
              <a:t>Als de mensen in Europa niet in armoede leven, zullen ze ook niet snel het communisme gaan steunen.</a:t>
            </a:r>
          </a:p>
        </p:txBody>
      </p:sp>
      <p:pic>
        <p:nvPicPr>
          <p:cNvPr id="18436" name="Picture 6" descr="203868903_c79ae45ac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4503738"/>
            <a:ext cx="3644900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502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4000"/>
              <a:t>Relatie Trumanleer - Marshallplan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Marshallplan is ook een middel om de verspreiding van het communisme tegen te gaan.</a:t>
            </a:r>
          </a:p>
          <a:p>
            <a:pPr eaLnBrk="1" hangingPunct="1"/>
            <a:r>
              <a:rPr lang="nl-NL" altLang="nl-NL"/>
              <a:t>Marshallplan is dus een voorbeeld van de Trumanleer in de praktijk.</a:t>
            </a:r>
          </a:p>
        </p:txBody>
      </p:sp>
    </p:spTree>
    <p:extLst>
      <p:ext uri="{BB962C8B-B14F-4D97-AF65-F5344CB8AC3E}">
        <p14:creationId xmlns:p14="http://schemas.microsoft.com/office/powerpoint/2010/main" val="187392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4000"/>
              <a:t>Doel van de Blokkade van Berlijn</a:t>
            </a:r>
            <a:br>
              <a:rPr lang="nl-NL" altLang="nl-NL" sz="4000"/>
            </a:br>
            <a:r>
              <a:rPr lang="nl-NL" altLang="nl-NL" sz="4000"/>
              <a:t>1948 - 1949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Stalin wilde het westen dwingen om West-Berlijn te verlaten en over te dragen aan de Sovjet-Unie. </a:t>
            </a:r>
          </a:p>
          <a:p>
            <a:pPr eaLnBrk="1" hangingPunct="1"/>
            <a:r>
              <a:rPr lang="nl-NL" altLang="nl-NL"/>
              <a:t>West-Berlijn lag in de oostelijke bezettingszone van de Sovjet-Unie.</a:t>
            </a:r>
          </a:p>
          <a:p>
            <a:pPr eaLnBrk="1" hangingPunct="1">
              <a:buFontTx/>
              <a:buNone/>
            </a:pPr>
            <a:endParaRPr lang="nl-NL" altLang="nl-NL"/>
          </a:p>
          <a:p>
            <a:pPr eaLnBrk="1" hangingPunct="1">
              <a:buFontTx/>
              <a:buNone/>
            </a:pPr>
            <a:endParaRPr lang="nl-NL" altLang="nl-NL"/>
          </a:p>
          <a:p>
            <a:pPr eaLnBrk="1" hangingPunct="1">
              <a:buFontTx/>
              <a:buNone/>
            </a:pPr>
            <a:endParaRPr lang="nl-NL" altLang="nl-NL"/>
          </a:p>
        </p:txBody>
      </p:sp>
      <p:pic>
        <p:nvPicPr>
          <p:cNvPr id="20484" name="Picture 6" descr="rosinenbomb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9" y="4275138"/>
            <a:ext cx="2879725" cy="258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Afloop van de Blokkade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 Blokkade heeft geen effect door de luchtbrug van het westen.                           Na elf maanden heft Stalin de Blokkade op.</a:t>
            </a:r>
          </a:p>
        </p:txBody>
      </p:sp>
      <p:pic>
        <p:nvPicPr>
          <p:cNvPr id="21508" name="Picture 4" descr="rosinenbomb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3" y="3500438"/>
            <a:ext cx="360045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9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Gevolgen van de Blokkade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1949 oprichting BRD = West-Duitsland</a:t>
            </a:r>
          </a:p>
          <a:p>
            <a:pPr eaLnBrk="1" hangingPunct="1"/>
            <a:r>
              <a:rPr lang="nl-NL" altLang="nl-NL"/>
              <a:t>1949 oprichting DDR = Oost-Duitsland</a:t>
            </a:r>
          </a:p>
          <a:p>
            <a:pPr eaLnBrk="1" hangingPunct="1">
              <a:buFontTx/>
              <a:buNone/>
            </a:pPr>
            <a:endParaRPr lang="nl-NL" altLang="nl-NL"/>
          </a:p>
          <a:p>
            <a:pPr eaLnBrk="1" hangingPunct="1"/>
            <a:r>
              <a:rPr lang="nl-NL" altLang="nl-NL"/>
              <a:t>1949 oprichting NAVO = westelijke verdedigingsorganisatie</a:t>
            </a:r>
          </a:p>
          <a:p>
            <a:pPr eaLnBrk="1" hangingPunct="1"/>
            <a:r>
              <a:rPr lang="nl-NL" altLang="nl-NL"/>
              <a:t>1955 oprichting Warschau-Pact = oostelijke verdedigingsorganisatie</a:t>
            </a:r>
          </a:p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383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Conflicten in de Koude Oorlog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8229600" cy="4191000"/>
          </a:xfrm>
        </p:spPr>
        <p:txBody>
          <a:bodyPr/>
          <a:lstStyle/>
          <a:p>
            <a:pPr eaLnBrk="1" hangingPunct="1"/>
            <a:r>
              <a:rPr lang="nl-NL" altLang="nl-NL"/>
              <a:t>1949	 Communistische revolutie in 			 China</a:t>
            </a:r>
          </a:p>
          <a:p>
            <a:pPr eaLnBrk="1" hangingPunct="1"/>
            <a:r>
              <a:rPr lang="nl-NL" altLang="nl-NL"/>
              <a:t>1950/53	 De Korea-oorlog</a:t>
            </a:r>
          </a:p>
          <a:p>
            <a:pPr eaLnBrk="1" hangingPunct="1"/>
            <a:r>
              <a:rPr lang="nl-NL" altLang="nl-NL"/>
              <a:t>1953	 Opstand arbeiders in de DDR</a:t>
            </a:r>
          </a:p>
          <a:p>
            <a:pPr eaLnBrk="1" hangingPunct="1"/>
            <a:r>
              <a:rPr lang="nl-NL" altLang="nl-NL"/>
              <a:t>1956	 Hongaarse opstand</a:t>
            </a:r>
          </a:p>
          <a:p>
            <a:pPr eaLnBrk="1" hangingPunct="1"/>
            <a:r>
              <a:rPr lang="nl-NL" altLang="nl-NL"/>
              <a:t>1960/75	 De Vietnam-oorlog</a:t>
            </a:r>
          </a:p>
          <a:p>
            <a:pPr eaLnBrk="1" hangingPunct="1"/>
            <a:endParaRPr lang="nl-NL" altLang="nl-NL"/>
          </a:p>
          <a:p>
            <a:pPr eaLnBrk="1" hangingPunct="1">
              <a:buFontTx/>
              <a:buNone/>
            </a:pPr>
            <a:endParaRPr lang="nl-NL" altLang="nl-NL"/>
          </a:p>
          <a:p>
            <a:pPr eaLnBrk="1" hangingPunct="1"/>
            <a:endParaRPr lang="nl-NL" altLang="nl-NL"/>
          </a:p>
        </p:txBody>
      </p:sp>
      <p:pic>
        <p:nvPicPr>
          <p:cNvPr id="23556" name="Picture 6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9" y="4581526"/>
            <a:ext cx="2727325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6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/>
              <a:t>Conflicten in de Koude Oorlog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1961	De bouw van de Berlijnse Muur </a:t>
            </a:r>
          </a:p>
          <a:p>
            <a:pPr eaLnBrk="1" hangingPunct="1"/>
            <a:r>
              <a:rPr lang="nl-NL" altLang="nl-NL"/>
              <a:t>1962 	De Cubacrisis</a:t>
            </a:r>
          </a:p>
          <a:p>
            <a:pPr eaLnBrk="1" hangingPunct="1"/>
            <a:r>
              <a:rPr lang="nl-NL" altLang="nl-NL"/>
              <a:t>1968	De Praagse Lente</a:t>
            </a:r>
          </a:p>
          <a:p>
            <a:pPr eaLnBrk="1" hangingPunct="1"/>
            <a:r>
              <a:rPr lang="nl-NL" altLang="nl-NL"/>
              <a:t>1979/89	Sovjet inval in Afghanistan</a:t>
            </a:r>
          </a:p>
        </p:txBody>
      </p:sp>
      <p:pic>
        <p:nvPicPr>
          <p:cNvPr id="24580" name="Picture 5" descr="Tsjechische jongeren omringen sovjettanks.  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3857626"/>
            <a:ext cx="4286250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42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 Koude oorlog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Definitie van Koude oorlog:                                            </a:t>
            </a:r>
          </a:p>
          <a:p>
            <a:pPr eaLnBrk="1" hangingPunct="1"/>
            <a:r>
              <a:rPr lang="nl-NL" altLang="nl-NL"/>
              <a:t>Toestand van oorlog nog vrede waarin de vijandige partijen alle beschikbare middelen- economische, politieke, ideologische- gebruiken behalve direct wapengeweld. </a:t>
            </a:r>
          </a:p>
        </p:txBody>
      </p:sp>
    </p:spTree>
    <p:extLst>
      <p:ext uri="{BB962C8B-B14F-4D97-AF65-F5344CB8AC3E}">
        <p14:creationId xmlns:p14="http://schemas.microsoft.com/office/powerpoint/2010/main" val="52336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Oorlogen in de Koude Oorlog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Korea-, Vietnam- en Afghanistan-oorlog typerend voor Koude Oorlog:</a:t>
            </a:r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Oorlog tussen kapitalisme en communisme</a:t>
            </a:r>
          </a:p>
          <a:p>
            <a:pPr eaLnBrk="1" hangingPunct="1"/>
            <a:r>
              <a:rPr lang="nl-NL" altLang="nl-NL"/>
              <a:t>Geen directe strijd tussen Amerikaanse en Russische soldaten </a:t>
            </a:r>
          </a:p>
          <a:p>
            <a:pPr eaLnBrk="1" hangingPunct="1"/>
            <a:r>
              <a:rPr lang="nl-NL" altLang="nl-NL"/>
              <a:t>Wel of Amerikaanse of Russische soldaten betrokken </a:t>
            </a:r>
            <a:r>
              <a:rPr lang="nl-NL" altLang="nl-NL">
                <a:sym typeface="Wingdings" charset="2"/>
              </a:rPr>
              <a:t>                                                andere land betrokken door bv. financiële steun</a:t>
            </a:r>
            <a:r>
              <a:rPr lang="nl-NL" altLang="nl-NL"/>
              <a:t>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477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Definitie Wapenwedloop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 bewapeningsrace tussen de Sovjet-Unie en de Verenigde Staten</a:t>
            </a:r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Atoombom			</a:t>
            </a:r>
          </a:p>
          <a:p>
            <a:pPr eaLnBrk="1" hangingPunct="1"/>
            <a:r>
              <a:rPr lang="nl-NL" altLang="nl-NL"/>
              <a:t>Waterstofbom</a:t>
            </a:r>
          </a:p>
          <a:p>
            <a:pPr eaLnBrk="1" hangingPunct="1"/>
            <a:r>
              <a:rPr lang="nl-NL" altLang="nl-NL"/>
              <a:t>Ruimtevaart</a:t>
            </a:r>
          </a:p>
          <a:p>
            <a:pPr eaLnBrk="1" hangingPunct="1"/>
            <a:r>
              <a:rPr lang="nl-NL" altLang="nl-NL"/>
              <a:t>Star Wars</a:t>
            </a:r>
          </a:p>
          <a:p>
            <a:pPr eaLnBrk="1" hangingPunct="1"/>
            <a:endParaRPr lang="nl-NL" altLang="nl-NL"/>
          </a:p>
        </p:txBody>
      </p:sp>
      <p:pic>
        <p:nvPicPr>
          <p:cNvPr id="26628" name="Picture 6" descr="atoombom_hiroshima_gro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9" y="2565400"/>
            <a:ext cx="2865437" cy="391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097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Voordeel bewapeningswedloop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Ontstaan van een ‘balance of terror’ = machtsevenwicht gebaseerd op afschrikking </a:t>
            </a:r>
            <a:r>
              <a:rPr lang="nl-NL" altLang="nl-NL">
                <a:sym typeface="Wingdings" charset="2"/>
              </a:rPr>
              <a:t></a:t>
            </a:r>
            <a:r>
              <a:rPr lang="nl-NL" altLang="nl-NL"/>
              <a:t>                                                 </a:t>
            </a:r>
          </a:p>
          <a:p>
            <a:pPr eaLnBrk="1" hangingPunct="1"/>
            <a:r>
              <a:rPr lang="nl-NL" altLang="nl-NL"/>
              <a:t>Beide landen zijn bang om kernwapens te gebruiken uit angst voor een totale vernietiging van zichzelf en de wereld.</a:t>
            </a:r>
          </a:p>
        </p:txBody>
      </p:sp>
    </p:spTree>
    <p:extLst>
      <p:ext uri="{BB962C8B-B14F-4D97-AF65-F5344CB8AC3E}">
        <p14:creationId xmlns:p14="http://schemas.microsoft.com/office/powerpoint/2010/main" val="846606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Nadelen bewapeningswedloop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Gevaar aanwezig voor totale vernietiging van de wereld, als oorlog uitbreekt.</a:t>
            </a:r>
          </a:p>
          <a:p>
            <a:pPr eaLnBrk="1" hangingPunct="1"/>
            <a:r>
              <a:rPr lang="nl-NL" altLang="nl-NL"/>
              <a:t>Hoge kosten </a:t>
            </a:r>
          </a:p>
        </p:txBody>
      </p:sp>
      <p:pic>
        <p:nvPicPr>
          <p:cNvPr id="28676" name="Picture 5" descr="image0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3068639"/>
            <a:ext cx="2724150" cy="351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07882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dirty="0"/>
              <a:t>Problemen Sovjet-Unie                       </a:t>
            </a:r>
            <a:r>
              <a:rPr lang="nl-NL" altLang="nl-NL" dirty="0" smtClean="0"/>
              <a:t/>
            </a:r>
            <a:br>
              <a:rPr lang="nl-NL" altLang="nl-NL" dirty="0" smtClean="0"/>
            </a:br>
            <a:r>
              <a:rPr lang="nl-NL" altLang="nl-NL" dirty="0" smtClean="0"/>
              <a:t>Begin </a:t>
            </a:r>
            <a:r>
              <a:rPr lang="nl-NL" altLang="nl-NL" dirty="0"/>
              <a:t>jaren 80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/>
              <a:t>Verouderde machines + geen vrije markt- economie                                                Tekort aan consumptiegoederen +          Lage productiviteit werknemers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De wapenwedloop met de V.S. wordt onbetaalbaar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De oorlog in Afghanistan kost veel geld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Geen vrijheid van meningsuiting 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4440238" y="23495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265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Veranderingen onder Gorbatsjov, 1985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Perestrojka = Economische hervormingen </a:t>
            </a:r>
          </a:p>
          <a:p>
            <a:pPr eaLnBrk="1" hangingPunct="1">
              <a:buFont typeface="Wingdings" charset="2"/>
              <a:buNone/>
            </a:pPr>
            <a:r>
              <a:rPr lang="nl-NL" altLang="nl-NL"/>
              <a:t>   van plan- naar markteconomie</a:t>
            </a:r>
          </a:p>
          <a:p>
            <a:pPr eaLnBrk="1" hangingPunct="1">
              <a:buFont typeface="Wingdings" charset="2"/>
              <a:buChar char="Ø"/>
            </a:pPr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Glasnost = politieke hervormingen</a:t>
            </a:r>
          </a:p>
          <a:p>
            <a:pPr eaLnBrk="1" hangingPunct="1">
              <a:buFont typeface="Wingdings" charset="2"/>
              <a:buNone/>
            </a:pPr>
            <a:r>
              <a:rPr lang="nl-NL" altLang="nl-NL"/>
              <a:t>	meer vrijheid voor mensen en organisaties   bv. vrijheid van meningsuiting</a:t>
            </a:r>
          </a:p>
        </p:txBody>
      </p:sp>
      <p:sp>
        <p:nvSpPr>
          <p:cNvPr id="31748" name="Line 5"/>
          <p:cNvSpPr>
            <a:spLocks noChangeShapeType="1"/>
          </p:cNvSpPr>
          <p:nvPr/>
        </p:nvSpPr>
        <p:spPr bwMode="auto">
          <a:xfrm>
            <a:off x="8904289" y="48688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>
            <a:off x="10128251" y="5445125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31750" name="Picture 11" descr="gorb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2997200"/>
            <a:ext cx="1443037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0121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/>
              <a:t>Veranderingen onder Gorbatsjov, 1985</a:t>
            </a:r>
          </a:p>
        </p:txBody>
      </p:sp>
      <p:sp>
        <p:nvSpPr>
          <p:cNvPr id="3277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/>
              <a:t>Gorbatsjov gaat nucleaire ontwapeningsbesprekingen aan met Amerikaanse president Reagan in Reykjavik (1986)  </a:t>
            </a:r>
            <a:r>
              <a:rPr lang="nl-NL" altLang="nl-NL">
                <a:sym typeface="Wingdings" charset="2"/>
              </a:rPr>
              <a:t></a:t>
            </a:r>
          </a:p>
          <a:p>
            <a:r>
              <a:rPr lang="nl-NL" altLang="nl-NL">
                <a:sym typeface="Wingdings" charset="2"/>
              </a:rPr>
              <a:t>Begin einde Koude Oorlog</a:t>
            </a:r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729638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Gevolgen politiek Gorbatsjov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altLang="nl-NL"/>
              <a:t>Staatseconomie verandert in vrije markt- economie          groeiende werkloosheid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Verschil tussen arm en rijk groeit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Openlijke kritiek op c.p.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Mensen eisen inspraak en democratie </a:t>
            </a:r>
          </a:p>
          <a:p>
            <a:pPr eaLnBrk="1" hangingPunct="1">
              <a:lnSpc>
                <a:spcPct val="80000"/>
              </a:lnSpc>
            </a:pPr>
            <a:endParaRPr lang="nl-NL" altLang="nl-NL"/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C.P. verliest haar macht en controle over SU en Oost-Europa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Einde Communisme en Warschaupact 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/>
              <a:t>Sovjet-Unie valt uit elkaar</a:t>
            </a:r>
          </a:p>
          <a:p>
            <a:pPr eaLnBrk="1" hangingPunct="1">
              <a:lnSpc>
                <a:spcPct val="80000"/>
              </a:lnSpc>
            </a:pPr>
            <a:endParaRPr lang="nl-NL" altLang="nl-NL"/>
          </a:p>
          <a:p>
            <a:pPr eaLnBrk="1" hangingPunct="1">
              <a:lnSpc>
                <a:spcPct val="80000"/>
              </a:lnSpc>
            </a:pPr>
            <a:endParaRPr lang="nl-NL" altLang="nl-NL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4151313" y="220503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5935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4000"/>
              <a:t>Einde Communisme in </a:t>
            </a:r>
            <a:br>
              <a:rPr lang="nl-NL" altLang="nl-NL" sz="4000"/>
            </a:br>
            <a:r>
              <a:rPr lang="nl-NL" altLang="nl-NL" sz="4000"/>
              <a:t>Oost-Europa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altLang="nl-NL" sz="2400"/>
              <a:t>1989	SU niet meer bereid </a:t>
            </a:r>
            <a:r>
              <a:rPr lang="nl-NL" altLang="nl-NL" sz="2400"/>
              <a:t>om </a:t>
            </a:r>
            <a:r>
              <a:rPr lang="nl-NL" altLang="nl-NL" sz="2400" smtClean="0"/>
              <a:t>communistische </a:t>
            </a:r>
            <a:r>
              <a:rPr lang="nl-NL" altLang="nl-NL" sz="2400"/>
              <a:t>landen militair te </a:t>
            </a:r>
            <a:r>
              <a:rPr lang="nl-NL" altLang="nl-NL" sz="2400"/>
              <a:t>	</a:t>
            </a:r>
            <a:r>
              <a:rPr lang="nl-NL" altLang="nl-NL" sz="2400" smtClean="0"/>
              <a:t>helpen</a:t>
            </a:r>
            <a:r>
              <a:rPr lang="nl-NL" altLang="nl-NL" sz="2400"/>
              <a:t>: einde communisme: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Einde macht van communistische partijen in: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1989  	Polen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             	Hongarije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             	DDR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            	Tsjecho-Slowakije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             	Bulgarije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            	</a:t>
            </a:r>
            <a:r>
              <a:rPr lang="nl-NL" altLang="nl-NL" sz="2400" dirty="0" err="1"/>
              <a:t>Roemenie</a:t>
            </a:r>
            <a:r>
              <a:rPr lang="nl-NL" altLang="nl-NL" sz="2400" dirty="0"/>
              <a:t> (geweld)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400" dirty="0"/>
              <a:t>1991	Sovjet-Unie	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nl-NL" altLang="nl-NL" sz="1800" dirty="0"/>
              <a:t>   </a:t>
            </a:r>
          </a:p>
        </p:txBody>
      </p:sp>
      <p:pic>
        <p:nvPicPr>
          <p:cNvPr id="34820" name="Picture 6" descr="content_berlin_w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3213101"/>
            <a:ext cx="38100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99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Oorzaak Koude Oorlog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Wantrouwen na de 2</a:t>
            </a:r>
            <a:r>
              <a:rPr lang="nl-NL" altLang="nl-NL" baseline="30000"/>
              <a:t>e</a:t>
            </a:r>
            <a:r>
              <a:rPr lang="nl-NL" altLang="nl-NL"/>
              <a:t> Wereldoorlog tussen de VS en de SU</a:t>
            </a:r>
          </a:p>
          <a:p>
            <a:pPr eaLnBrk="1" hangingPunct="1"/>
            <a:r>
              <a:rPr lang="nl-NL" altLang="nl-NL"/>
              <a:t>Wantrouwen door tegenstelling tussen kapitalisme en communisme</a:t>
            </a:r>
          </a:p>
          <a:p>
            <a:pPr eaLnBrk="1" hangingPunct="1"/>
            <a:r>
              <a:rPr lang="nl-NL" altLang="nl-NL"/>
              <a:t>Beide landen willen hun ideologie verspreiden over de wereld </a:t>
            </a:r>
            <a:r>
              <a:rPr lang="nl-NL" altLang="nl-NL">
                <a:sym typeface="Wingdings" charset="2"/>
              </a:rPr>
              <a:t>                    Zij willen dus beiden het machtigste land ter wereld worden.</a:t>
            </a:r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102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altLang="nl-NL"/>
              <a:t>Conferentie van Jalta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Februari 1945</a:t>
            </a:r>
          </a:p>
          <a:p>
            <a:pPr eaLnBrk="1" hangingPunct="1"/>
            <a:r>
              <a:rPr lang="nl-NL" altLang="nl-NL"/>
              <a:t>Churchill (GB), Roosevelt (VS),   Stalin (SU)</a:t>
            </a:r>
          </a:p>
          <a:p>
            <a:pPr eaLnBrk="1" hangingPunct="1"/>
            <a:endParaRPr lang="nl-NL" altLang="nl-NL"/>
          </a:p>
          <a:p>
            <a:pPr eaLnBrk="1" hangingPunct="1"/>
            <a:r>
              <a:rPr lang="nl-NL" altLang="nl-NL"/>
              <a:t>Duitsland na oorlog verdeeld in bezettingszones</a:t>
            </a:r>
          </a:p>
          <a:p>
            <a:pPr eaLnBrk="1" hangingPunct="1"/>
            <a:r>
              <a:rPr lang="nl-NL" altLang="nl-NL"/>
              <a:t>Europa verdeeld in invloedssferen door SU en VS</a:t>
            </a:r>
          </a:p>
          <a:p>
            <a:pPr eaLnBrk="1" hangingPunct="1"/>
            <a:r>
              <a:rPr lang="nl-NL" altLang="nl-NL"/>
              <a:t>Oprichting Verenigde Naties</a:t>
            </a:r>
          </a:p>
        </p:txBody>
      </p:sp>
      <p:pic>
        <p:nvPicPr>
          <p:cNvPr id="9220" name="Picture 4" descr="stal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260351"/>
            <a:ext cx="176371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67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Definitie invloedssferen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Gebieden waar Verenigde Staten of Sovjet-Unie veel invloed hebben en min of meer bepalen, wat daar gebeurt. </a:t>
            </a:r>
          </a:p>
        </p:txBody>
      </p:sp>
    </p:spTree>
    <p:extLst>
      <p:ext uri="{BB962C8B-B14F-4D97-AF65-F5344CB8AC3E}">
        <p14:creationId xmlns:p14="http://schemas.microsoft.com/office/powerpoint/2010/main" val="671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Invloedssferen in Europa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Verenigde Staten</a:t>
            </a:r>
          </a:p>
          <a:p>
            <a:pPr eaLnBrk="1" hangingPunct="1"/>
            <a:r>
              <a:rPr lang="nl-NL" altLang="nl-NL"/>
              <a:t>West-Europa</a:t>
            </a:r>
          </a:p>
          <a:p>
            <a:pPr eaLnBrk="1" hangingPunct="1"/>
            <a:r>
              <a:rPr lang="nl-NL" altLang="nl-NL"/>
              <a:t>Zuid-Europa</a:t>
            </a:r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Sovjet-Unie</a:t>
            </a:r>
          </a:p>
          <a:p>
            <a:pPr eaLnBrk="1" hangingPunct="1"/>
            <a:r>
              <a:rPr lang="nl-NL" altLang="nl-NL"/>
              <a:t>Oost-Europa</a:t>
            </a:r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  <a:p>
            <a:pPr eaLnBrk="1" hangingPunct="1"/>
            <a:endParaRPr lang="nl-NL" altLang="nl-NL"/>
          </a:p>
        </p:txBody>
      </p:sp>
      <p:pic>
        <p:nvPicPr>
          <p:cNvPr id="11269" name="Picture 6" descr="270px-Flag_of_the_United_States">
            <a:hlinkClick r:id="rId2" tooltip="↑  Vlag van de Verenigde Staten (ratio 10:19)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3644900"/>
            <a:ext cx="2571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7" descr="300px-Flag_of_the_Soviet_Union">
            <a:hlinkClick r:id="rId4" tooltip="&quot;   Vlag van de Sovjet-Unie, voorzijde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3573463"/>
            <a:ext cx="2857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43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Tegenstellingen Koude Oorlog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/>
            <a:r>
              <a:rPr lang="nl-NL" altLang="nl-NL"/>
              <a:t>Oost</a:t>
            </a:r>
          </a:p>
          <a:p>
            <a:pPr eaLnBrk="1" hangingPunct="1"/>
            <a:r>
              <a:rPr lang="nl-NL" altLang="nl-NL"/>
              <a:t>Sovjet Unie</a:t>
            </a:r>
          </a:p>
          <a:p>
            <a:pPr eaLnBrk="1" hangingPunct="1"/>
            <a:r>
              <a:rPr lang="nl-NL" altLang="nl-NL"/>
              <a:t>Communisme </a:t>
            </a:r>
            <a:r>
              <a:rPr lang="nl-NL" altLang="nl-NL">
                <a:sym typeface="Wingdings" charset="2"/>
              </a:rPr>
              <a:t></a:t>
            </a:r>
          </a:p>
          <a:p>
            <a:pPr eaLnBrk="1" hangingPunct="1"/>
            <a:r>
              <a:rPr lang="nl-NL" altLang="nl-NL">
                <a:sym typeface="Wingdings" charset="2"/>
              </a:rPr>
              <a:t>Planeconomie</a:t>
            </a:r>
            <a:endParaRPr lang="nl-NL" altLang="nl-NL"/>
          </a:p>
          <a:p>
            <a:pPr eaLnBrk="1" hangingPunct="1"/>
            <a:r>
              <a:rPr lang="nl-NL" altLang="nl-NL"/>
              <a:t>Dictatuur </a:t>
            </a:r>
            <a:r>
              <a:rPr lang="nl-NL" altLang="nl-NL">
                <a:sym typeface="Wingdings" charset="2"/>
              </a:rPr>
              <a:t></a:t>
            </a:r>
          </a:p>
          <a:p>
            <a:pPr eaLnBrk="1" hangingPunct="1"/>
            <a:r>
              <a:rPr lang="nl-NL" altLang="nl-NL">
                <a:sym typeface="Wingdings" charset="2"/>
              </a:rPr>
              <a:t>1-partijstelsel</a:t>
            </a:r>
            <a:endParaRPr lang="nl-NL" altLang="nl-NL"/>
          </a:p>
          <a:p>
            <a:pPr eaLnBrk="1" hangingPunct="1"/>
            <a:r>
              <a:rPr lang="nl-NL" altLang="nl-NL">
                <a:sym typeface="Wingdings" charset="2"/>
              </a:rPr>
              <a:t>Censuur</a:t>
            </a:r>
          </a:p>
          <a:p>
            <a:pPr eaLnBrk="1" hangingPunct="1"/>
            <a:r>
              <a:rPr lang="nl-NL" altLang="nl-NL">
                <a:sym typeface="Wingdings" charset="2"/>
              </a:rPr>
              <a:t>W</a:t>
            </a:r>
            <a:r>
              <a:rPr lang="nl-NL" altLang="nl-NL"/>
              <a:t>arschaupact	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/>
          <a:lstStyle/>
          <a:p>
            <a:pPr eaLnBrk="1" hangingPunct="1"/>
            <a:r>
              <a:rPr lang="nl-NL" altLang="nl-NL"/>
              <a:t>West</a:t>
            </a:r>
          </a:p>
          <a:p>
            <a:pPr eaLnBrk="1" hangingPunct="1"/>
            <a:r>
              <a:rPr lang="nl-NL" altLang="nl-NL"/>
              <a:t>Verenigde Staten</a:t>
            </a:r>
          </a:p>
          <a:p>
            <a:pPr eaLnBrk="1" hangingPunct="1"/>
            <a:r>
              <a:rPr lang="nl-NL" altLang="nl-NL"/>
              <a:t>Kapitalisme </a:t>
            </a:r>
            <a:r>
              <a:rPr lang="nl-NL" altLang="nl-NL">
                <a:sym typeface="Wingdings" charset="2"/>
              </a:rPr>
              <a:t></a:t>
            </a:r>
          </a:p>
          <a:p>
            <a:pPr eaLnBrk="1" hangingPunct="1"/>
            <a:r>
              <a:rPr lang="nl-NL" altLang="nl-NL">
                <a:sym typeface="Wingdings" charset="2"/>
              </a:rPr>
              <a:t>Vrije-markteconomie</a:t>
            </a:r>
            <a:endParaRPr lang="nl-NL" altLang="nl-NL"/>
          </a:p>
          <a:p>
            <a:pPr eaLnBrk="1" hangingPunct="1"/>
            <a:r>
              <a:rPr lang="nl-NL" altLang="nl-NL"/>
              <a:t>Democratie </a:t>
            </a:r>
            <a:r>
              <a:rPr lang="nl-NL" altLang="nl-NL">
                <a:sym typeface="Wingdings" charset="2"/>
              </a:rPr>
              <a:t></a:t>
            </a:r>
          </a:p>
          <a:p>
            <a:pPr eaLnBrk="1" hangingPunct="1"/>
            <a:r>
              <a:rPr lang="nl-NL" altLang="nl-NL">
                <a:sym typeface="Wingdings" charset="2"/>
              </a:rPr>
              <a:t>Meerdere partijen</a:t>
            </a:r>
          </a:p>
          <a:p>
            <a:pPr eaLnBrk="1" hangingPunct="1"/>
            <a:r>
              <a:rPr lang="nl-NL" altLang="nl-NL"/>
              <a:t>Vrije pers</a:t>
            </a:r>
          </a:p>
          <a:p>
            <a:pPr eaLnBrk="1" hangingPunct="1"/>
            <a:r>
              <a:rPr lang="nl-NL" altLang="nl-NL">
                <a:sym typeface="Wingdings" charset="2"/>
              </a:rPr>
              <a:t>Navo</a:t>
            </a:r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4905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Tegenstellingen VS-SU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/>
              <a:t>Verenigde Staten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Meer partijen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Gekozen president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Onafhankelijke rechters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Vrijheid  van pers, meningsuiting, vereniging en vergadering, godsdienst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/>
              <a:t>Sovjet Unie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Alleen communist.p.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Aangewezen leider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Rechters benoemd door communist.p.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/>
              <a:t>Perscensuur, geen kritiek op partij, alleen organisaties die door c.p. zijn goedgekeurd, godsdienst verboden</a:t>
            </a:r>
          </a:p>
        </p:txBody>
      </p:sp>
    </p:spTree>
    <p:extLst>
      <p:ext uri="{BB962C8B-B14F-4D97-AF65-F5344CB8AC3E}">
        <p14:creationId xmlns:p14="http://schemas.microsoft.com/office/powerpoint/2010/main" val="27270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Trumanleer en Marshall-plan</a:t>
            </a:r>
            <a:br>
              <a:rPr lang="nl-NL" altLang="nl-NL"/>
            </a:br>
            <a:r>
              <a:rPr lang="nl-NL" altLang="nl-NL"/>
              <a:t>1947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Bestrijding van het communisme</a:t>
            </a:r>
          </a:p>
        </p:txBody>
      </p:sp>
    </p:spTree>
    <p:extLst>
      <p:ext uri="{BB962C8B-B14F-4D97-AF65-F5344CB8AC3E}">
        <p14:creationId xmlns:p14="http://schemas.microsoft.com/office/powerpoint/2010/main" val="69283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665</Words>
  <Application>Microsoft Macintosh PowerPoint</Application>
  <PresentationFormat>Breedbeeld</PresentationFormat>
  <Paragraphs>156</Paragraphs>
  <Slides>28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3" baseType="lpstr">
      <vt:lpstr>Calibri Light</vt:lpstr>
      <vt:lpstr>Arial</vt:lpstr>
      <vt:lpstr>Calibri</vt:lpstr>
      <vt:lpstr>Wingdings</vt:lpstr>
      <vt:lpstr>Office-thema</vt:lpstr>
      <vt:lpstr>DE KOUDE OORLOG</vt:lpstr>
      <vt:lpstr>De Koude oorlog</vt:lpstr>
      <vt:lpstr>Oorzaak Koude Oorlog</vt:lpstr>
      <vt:lpstr>Conferentie van Jalta</vt:lpstr>
      <vt:lpstr>Definitie invloedssferen</vt:lpstr>
      <vt:lpstr>Invloedssferen in Europa</vt:lpstr>
      <vt:lpstr>Tegenstellingen Koude Oorlog</vt:lpstr>
      <vt:lpstr>Tegenstellingen VS-SU</vt:lpstr>
      <vt:lpstr>Trumanleer en Marshall-plan 1947</vt:lpstr>
      <vt:lpstr>Truman en Marshall</vt:lpstr>
      <vt:lpstr>Trumanleer</vt:lpstr>
      <vt:lpstr>Marshall-plan</vt:lpstr>
      <vt:lpstr>Andere doelen Marshall-plan</vt:lpstr>
      <vt:lpstr>Relatie Trumanleer - Marshallplan</vt:lpstr>
      <vt:lpstr>Doel van de Blokkade van Berlijn 1948 - 1949</vt:lpstr>
      <vt:lpstr>Afloop van de Blokkade</vt:lpstr>
      <vt:lpstr>Gevolgen van de Blokkade</vt:lpstr>
      <vt:lpstr>Conflicten in de Koude Oorlog </vt:lpstr>
      <vt:lpstr>Conflicten in de Koude Oorlog</vt:lpstr>
      <vt:lpstr>Oorlogen in de Koude Oorlog</vt:lpstr>
      <vt:lpstr>Definitie Wapenwedloop</vt:lpstr>
      <vt:lpstr>Voordeel bewapeningswedloop</vt:lpstr>
      <vt:lpstr>Nadelen bewapeningswedloop</vt:lpstr>
      <vt:lpstr>Problemen Sovjet-Unie                        Begin jaren 80</vt:lpstr>
      <vt:lpstr>Veranderingen onder Gorbatsjov, 1985</vt:lpstr>
      <vt:lpstr>Veranderingen onder Gorbatsjov, 1985</vt:lpstr>
      <vt:lpstr>Gevolgen politiek Gorbatsjov</vt:lpstr>
      <vt:lpstr>Einde Communisme in  Oost-Europa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KOUDE OORLOG</dc:title>
  <dc:creator>Microsoft Office-gebruiker</dc:creator>
  <cp:lastModifiedBy>Microsoft Office-gebruiker</cp:lastModifiedBy>
  <cp:revision>2</cp:revision>
  <dcterms:created xsi:type="dcterms:W3CDTF">2019-01-31T08:33:40Z</dcterms:created>
  <dcterms:modified xsi:type="dcterms:W3CDTF">2019-01-31T08:36:49Z</dcterms:modified>
</cp:coreProperties>
</file>